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2.jpeg" ContentType="image/jpeg"/>
  <Override PartName="/ppt/notesSlides/notesSlide2.xml" ContentType="application/vnd.openxmlformats-officedocument.presentationml.notesSlide+xml"/>
  <Override PartName="/ppt/media/image3.jpeg" ContentType="image/jpeg"/>
  <Override PartName="/ppt/notesSlides/notesSlide3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 b="def" i="def"/>
      <a:tcStyle>
        <a:tcBdr/>
        <a:fill>
          <a:solidFill>
            <a:srgbClr val="4E4E4E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0F0F0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6565">
              <a:alpha val="75000"/>
            </a:srgbClr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0F0F0"/>
              </a:solidFill>
              <a:prstDash val="solid"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 b="def" i="def"/>
      <a:tcStyle>
        <a:tcBdr/>
        <a:fill>
          <a:solidFill>
            <a:srgbClr val="909090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6350" cap="flat">
              <a:solidFill>
                <a:srgbClr val="484745"/>
              </a:solidFill>
              <a:prstDash val="solid"/>
              <a:miter lim="400000"/>
            </a:ln>
          </a:left>
          <a:right>
            <a:ln w="6350" cap="flat">
              <a:solidFill>
                <a:srgbClr val="5E5D5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6350" cap="flat">
              <a:solidFill>
                <a:srgbClr val="5E5D5B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5E5D5B"/>
              </a:solidFill>
              <a:prstDash val="solid"/>
              <a:miter lim="400000"/>
            </a:ln>
          </a:top>
          <a:bottom>
            <a:ln w="6350" cap="flat">
              <a:solidFill>
                <a:srgbClr val="484745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484745"/>
              </a:solidFill>
              <a:prstDash val="solid"/>
              <a:miter lim="400000"/>
            </a:ln>
          </a:top>
          <a:bottom>
            <a:ln w="6350" cap="flat">
              <a:solidFill>
                <a:srgbClr val="5E5D5B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D4D4D"/>
          </a:solidFill>
        </a:fill>
      </a:tcStyle>
    </a:wholeTbl>
    <a:band2H>
      <a:tcTxStyle b="def" i="def"/>
      <a:tcStyle>
        <a:tcBdr/>
        <a:fill>
          <a:solidFill>
            <a:srgbClr val="5A5A5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-1022247"/>
              <a:satOff val="34289"/>
              <a:lumOff val="-18384"/>
            </a:schemeClr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/>
          </a:solidFill>
        </a:fill>
      </a:tcStyle>
    </a:wholeTbl>
    <a:band2H>
      <a:tcTxStyle b="def" i="def"/>
      <a:tcStyle>
        <a:tcBdr/>
        <a:fill>
          <a:solidFill>
            <a:srgbClr val="7D7D7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C5C5B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2828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2A7A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96663"/>
              <a:satOff val="-16428"/>
              <a:lumOff val="3004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D5D"/>
          </a:solidFill>
        </a:fill>
      </a:tcStyle>
    </a:wholeTbl>
    <a:band2H>
      <a:tcTxStyle b="def" i="def"/>
      <a:tcStyle>
        <a:tcBdr/>
        <a:fill>
          <a:solidFill>
            <a:srgbClr val="69696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6350" cap="flat">
              <a:solidFill>
                <a:srgbClr val="FFFFFF"/>
              </a:solidFill>
              <a:prstDash val="solid"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635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8787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87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>
              <a:alpha val="10000"/>
            </a:srgbClr>
          </a:solidFill>
        </a:fill>
      </a:tcStyle>
    </a:wholeTbl>
    <a:band2H>
      <a:tcTxStyle b="def" i="def"/>
      <a:tcStyle>
        <a:tcBdr/>
        <a:fill>
          <a:solidFill>
            <a:srgbClr val="888888">
              <a:alpha val="1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0F0F0"/>
              </a:solidFill>
              <a:prstDash val="solid"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262964" indent="-262964">
              <a:buSzPct val="75000"/>
              <a:buChar char="-"/>
            </a:lvl1pPr>
          </a:lstStyle>
          <a:p>
            <a:pPr/>
            <a:r>
              <a:t>Terrain needs to have unique landmarks, objects like trees/rivers, etc.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3" name="Shape 14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62964" indent="-262964">
              <a:buSzPct val="75000"/>
              <a:buChar char="-"/>
            </a:pPr>
            <a:r>
              <a:t>Algorithms to generate height map that looks like real terrain, e.g. simulated erosion.</a:t>
            </a:r>
          </a:p>
          <a:p>
            <a:pPr marL="262964" indent="-262964">
              <a:buSzPct val="75000"/>
              <a:buChar char="-"/>
            </a:pPr>
            <a:r>
              <a:t>Level of detail (LOD) algorithm required to render large terrain in realtime.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262964" indent="-262964">
              <a:buSzPct val="75000"/>
              <a:buChar char="-"/>
            </a:lvl1pPr>
          </a:lstStyle>
          <a:p>
            <a:pPr/>
            <a:r>
              <a:t>Between educational and artistic.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762000" y="2463800"/>
            <a:ext cx="11480800" cy="2540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762000" y="5156200"/>
            <a:ext cx="11480800" cy="863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xfrm>
            <a:off x="6311798" y="9251950"/>
            <a:ext cx="368504" cy="374600"/>
          </a:xfrm>
          <a:prstGeom prst="rect">
            <a:avLst/>
          </a:prstGeom>
        </p:spPr>
        <p:txBody>
          <a:bodyPr anchor="t"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05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b="1" i="1"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305300"/>
            <a:ext cx="10464800" cy="647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b="1" sz="36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20202"/>
                  </a:outerShdw>
                </a:effectLst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141703583_2880x1921.jpeg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41703583_2880x1921.jpeg"/>
          <p:cNvSpPr/>
          <p:nvPr>
            <p:ph type="pic" idx="13"/>
          </p:nvPr>
        </p:nvSpPr>
        <p:spPr>
          <a:xfrm>
            <a:off x="1104900" y="758938"/>
            <a:ext cx="10795000" cy="5943601"/>
          </a:xfrm>
          <a:prstGeom prst="rect">
            <a:avLst/>
          </a:prstGeom>
          <a:ln w="25400"/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762000" y="6883400"/>
            <a:ext cx="11480800" cy="10795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762000" y="8128000"/>
            <a:ext cx="11480800" cy="91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74600"/>
          </a:xfrm>
          <a:prstGeom prst="rect">
            <a:avLst/>
          </a:prstGeom>
        </p:spPr>
        <p:txBody>
          <a:bodyPr anchor="t"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762000" y="3517900"/>
            <a:ext cx="11480800" cy="27178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xfrm>
            <a:off x="6311798" y="9251950"/>
            <a:ext cx="368504" cy="374600"/>
          </a:xfrm>
          <a:prstGeom prst="rect">
            <a:avLst/>
          </a:prstGeom>
        </p:spPr>
        <p:txBody>
          <a:bodyPr anchor="t"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654800" y="419100"/>
            <a:ext cx="5588000" cy="8648700"/>
          </a:xfrm>
          <a:prstGeom prst="rect">
            <a:avLst/>
          </a:prstGeom>
          <a:ln w="25400"/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762000" y="419100"/>
            <a:ext cx="5384800" cy="4597400"/>
          </a:xfrm>
          <a:prstGeom prst="rect">
            <a:avLst/>
          </a:prstGeom>
        </p:spPr>
        <p:txBody>
          <a:bodyPr anchor="b"/>
          <a:lstStyle>
            <a:lvl1pPr>
              <a:defRPr sz="52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762000" y="5245100"/>
            <a:ext cx="5384800" cy="381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xfrm>
            <a:off x="6311798" y="9251950"/>
            <a:ext cx="368504" cy="374600"/>
          </a:xfrm>
          <a:prstGeom prst="rect">
            <a:avLst/>
          </a:prstGeom>
        </p:spPr>
        <p:txBody>
          <a:bodyPr anchor="t"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654800" y="2374900"/>
            <a:ext cx="5588000" cy="6807200"/>
          </a:xfrm>
          <a:prstGeom prst="rect">
            <a:avLst/>
          </a:prstGeom>
          <a:ln w="25400"/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762000" y="2374900"/>
            <a:ext cx="5384800" cy="68072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>
                <a:srgbClr val="EBEBEB"/>
              </a:buClr>
              <a:defRPr sz="2800"/>
            </a:lvl1pPr>
            <a:lvl2pPr marL="685800" indent="-342900">
              <a:spcBef>
                <a:spcPts val="3200"/>
              </a:spcBef>
              <a:buClr>
                <a:srgbClr val="EBEBEB"/>
              </a:buClr>
              <a:defRPr sz="2800"/>
            </a:lvl2pPr>
            <a:lvl3pPr marL="1028700" indent="-342900">
              <a:spcBef>
                <a:spcPts val="3200"/>
              </a:spcBef>
              <a:buClr>
                <a:srgbClr val="EBEBEB"/>
              </a:buClr>
              <a:defRPr sz="2800"/>
            </a:lvl3pPr>
            <a:lvl4pPr marL="1371600" indent="-342900">
              <a:spcBef>
                <a:spcPts val="3200"/>
              </a:spcBef>
              <a:buClr>
                <a:srgbClr val="EBEBEB"/>
              </a:buClr>
              <a:defRPr sz="2800"/>
            </a:lvl4pPr>
            <a:lvl5pPr marL="1714500" indent="-342900">
              <a:spcBef>
                <a:spcPts val="3200"/>
              </a:spcBef>
              <a:buClr>
                <a:srgbClr val="EBEBEB"/>
              </a:buClr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762000" y="965200"/>
            <a:ext cx="11480800" cy="78232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680200" y="5626100"/>
            <a:ext cx="5588000" cy="3441700"/>
          </a:xfrm>
          <a:prstGeom prst="rect">
            <a:avLst/>
          </a:prstGeom>
          <a:ln w="25400"/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half" idx="14"/>
          </p:nvPr>
        </p:nvSpPr>
        <p:spPr>
          <a:xfrm>
            <a:off x="6680200" y="419100"/>
            <a:ext cx="5588000" cy="4914900"/>
          </a:xfrm>
          <a:prstGeom prst="rect">
            <a:avLst/>
          </a:prstGeom>
          <a:ln w="25400"/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762000" y="419100"/>
            <a:ext cx="5588000" cy="8648700"/>
          </a:xfrm>
          <a:prstGeom prst="rect">
            <a:avLst/>
          </a:prstGeom>
          <a:ln w="25400"/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762000" y="203200"/>
            <a:ext cx="11480800" cy="214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762000" y="2413000"/>
            <a:ext cx="11480800" cy="636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11798" y="9255150"/>
            <a:ext cx="368504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4064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8128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12192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16256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20320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24384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28448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32512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36576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g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threejs.org/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673A7F"/>
            </a:gs>
            <a:gs pos="100000">
              <a:srgbClr val="160F1A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omputer Generated Landscapes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Computer Generated Landscapes</a:t>
            </a:r>
          </a:p>
        </p:txBody>
      </p:sp>
      <p:sp>
        <p:nvSpPr>
          <p:cNvPr id="120" name="Tom Arnold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Tom Arnold</a:t>
            </a:r>
          </a:p>
        </p:txBody>
      </p:sp>
      <p:sp>
        <p:nvSpPr>
          <p:cNvPr id="121" name="Slide Number"/>
          <p:cNvSpPr txBox="1"/>
          <p:nvPr>
            <p:ph type="sldNum" sz="quarter" idx="4294967295"/>
          </p:nvPr>
        </p:nvSpPr>
        <p:spPr>
          <a:xfrm>
            <a:off x="6375349" y="9251950"/>
            <a:ext cx="241402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673A7F"/>
            </a:gs>
            <a:gs pos="100000">
              <a:srgbClr val="160F1A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What/Why/How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What/Why/How</a:t>
            </a:r>
          </a:p>
        </p:txBody>
      </p:sp>
      <p:sp>
        <p:nvSpPr>
          <p:cNvPr id="124" name="Slide Number"/>
          <p:cNvSpPr txBox="1"/>
          <p:nvPr>
            <p:ph type="sldNum" sz="quarter" idx="4294967295"/>
          </p:nvPr>
        </p:nvSpPr>
        <p:spPr>
          <a:xfrm>
            <a:off x="6375349" y="9255150"/>
            <a:ext cx="241402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  <p:sp>
        <p:nvSpPr>
          <p:cNvPr id="125" name="Generate interesting, dynamic scenes…"/>
          <p:cNvSpPr txBox="1"/>
          <p:nvPr/>
        </p:nvSpPr>
        <p:spPr>
          <a:xfrm>
            <a:off x="996629" y="1986445"/>
            <a:ext cx="10592004" cy="2717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06400" indent="-406400" algn="l">
              <a:spcBef>
                <a:spcPts val="4200"/>
              </a:spcBef>
              <a:buSzPct val="75000"/>
              <a:buChar char="•"/>
              <a:defRPr sz="3400"/>
            </a:pPr>
            <a:r>
              <a:t>Generate interesting, dynamic scenes</a:t>
            </a:r>
          </a:p>
          <a:p>
            <a:pPr marL="406400" indent="-406400" algn="l">
              <a:spcBef>
                <a:spcPts val="4200"/>
              </a:spcBef>
              <a:buSzPct val="75000"/>
              <a:buChar char="•"/>
              <a:defRPr sz="3400"/>
            </a:pPr>
            <a:r>
              <a:t>Simulation, games, movies</a:t>
            </a:r>
          </a:p>
          <a:p>
            <a:pPr marL="406400" indent="-406400" algn="l">
              <a:spcBef>
                <a:spcPts val="4200"/>
              </a:spcBef>
              <a:buSzPct val="75000"/>
              <a:buChar char="•"/>
              <a:defRPr sz="3400"/>
            </a:pPr>
            <a:r>
              <a:t>Procedural content generation, computer graphics</a:t>
            </a:r>
          </a:p>
        </p:txBody>
      </p:sp>
      <p:pic>
        <p:nvPicPr>
          <p:cNvPr id="126" name="300px-Animated_fractal_mountain.gif" descr="300px-Animated_fractal_mountain.gi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97935" y="5130026"/>
            <a:ext cx="6808930" cy="3699519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* https://en.wikipedia.org/wiki/Fractal_landscape"/>
          <p:cNvSpPr txBox="1"/>
          <p:nvPr/>
        </p:nvSpPr>
        <p:spPr>
          <a:xfrm>
            <a:off x="3080688" y="8867569"/>
            <a:ext cx="4758310" cy="3495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110000"/>
              </a:lnSpc>
              <a:defRPr i="1" sz="17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* https://en.wikipedia.org/wiki/Fractal_landscape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673A7F"/>
            </a:gs>
            <a:gs pos="100000">
              <a:srgbClr val="160F1A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enerating Terrai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Generating Terrain</a:t>
            </a:r>
          </a:p>
        </p:txBody>
      </p:sp>
      <p:sp>
        <p:nvSpPr>
          <p:cNvPr id="130" name="Slide Number"/>
          <p:cNvSpPr txBox="1"/>
          <p:nvPr>
            <p:ph type="sldNum" sz="quarter" idx="4294967295"/>
          </p:nvPr>
        </p:nvSpPr>
        <p:spPr>
          <a:xfrm>
            <a:off x="6375349" y="9255150"/>
            <a:ext cx="241402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  <p:sp>
        <p:nvSpPr>
          <p:cNvPr id="131" name="“Interesting” terrain…"/>
          <p:cNvSpPr txBox="1"/>
          <p:nvPr/>
        </p:nvSpPr>
        <p:spPr>
          <a:xfrm>
            <a:off x="1124246" y="2094142"/>
            <a:ext cx="7896709" cy="1663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06400" indent="-406400" algn="l">
              <a:spcBef>
                <a:spcPts val="4200"/>
              </a:spcBef>
              <a:buSzPct val="75000"/>
              <a:buChar char="•"/>
              <a:defRPr sz="3400"/>
            </a:pPr>
            <a:r>
              <a:t>“Interesting” terrain</a:t>
            </a:r>
          </a:p>
          <a:p>
            <a:pPr marL="406400" indent="-406400" algn="l">
              <a:spcBef>
                <a:spcPts val="4200"/>
              </a:spcBef>
              <a:buSzPct val="75000"/>
              <a:buChar char="•"/>
              <a:defRPr sz="3400"/>
            </a:pPr>
            <a:r>
              <a:t>Placing textures/objects in the scene</a:t>
            </a:r>
          </a:p>
        </p:txBody>
      </p:sp>
      <p:pic>
        <p:nvPicPr>
          <p:cNvPr id="132" name="7c60f__ATGscreen29.jpeg" descr="7c60f__ATGscreen29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92478" y="4156973"/>
            <a:ext cx="7019844" cy="4280155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* Minecraft"/>
          <p:cNvSpPr txBox="1"/>
          <p:nvPr/>
        </p:nvSpPr>
        <p:spPr>
          <a:xfrm>
            <a:off x="3029209" y="8477184"/>
            <a:ext cx="1153859" cy="3495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110000"/>
              </a:lnSpc>
              <a:defRPr i="1" sz="17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* Minecraft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673A7F"/>
            </a:gs>
            <a:gs pos="100000">
              <a:srgbClr val="160F1A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ndering Terrai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Rendering Terrain</a:t>
            </a:r>
          </a:p>
        </p:txBody>
      </p:sp>
      <p:pic>
        <p:nvPicPr>
          <p:cNvPr id="138" name="135502_1798692289682_6323910_o.jpg" descr="135502_1798692289682_6323910_o.jpg"/>
          <p:cNvPicPr>
            <a:picLocks noChangeAspect="1"/>
          </p:cNvPicPr>
          <p:nvPr/>
        </p:nvPicPr>
        <p:blipFill>
          <a:blip r:embed="rId3">
            <a:extLst/>
          </a:blip>
          <a:srcRect l="20686" t="28860" r="31787" b="16912"/>
          <a:stretch>
            <a:fillRect/>
          </a:stretch>
        </p:blipFill>
        <p:spPr>
          <a:xfrm>
            <a:off x="3068127" y="4231293"/>
            <a:ext cx="6359689" cy="4535295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Slide Number"/>
          <p:cNvSpPr txBox="1"/>
          <p:nvPr>
            <p:ph type="sldNum" sz="quarter" idx="4294967295"/>
          </p:nvPr>
        </p:nvSpPr>
        <p:spPr>
          <a:xfrm>
            <a:off x="6375349" y="9255150"/>
            <a:ext cx="241402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  <p:sp>
        <p:nvSpPr>
          <p:cNvPr id="140" name="* Screenshot of previous project I worked on"/>
          <p:cNvSpPr txBox="1"/>
          <p:nvPr/>
        </p:nvSpPr>
        <p:spPr>
          <a:xfrm>
            <a:off x="3088301" y="8836083"/>
            <a:ext cx="4376599" cy="3495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110000"/>
              </a:lnSpc>
              <a:defRPr i="1" sz="17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* Screenshot of previous project I worked on</a:t>
            </a:r>
          </a:p>
        </p:txBody>
      </p:sp>
      <p:sp>
        <p:nvSpPr>
          <p:cNvPr id="141" name="Level of detail…"/>
          <p:cNvSpPr txBox="1"/>
          <p:nvPr/>
        </p:nvSpPr>
        <p:spPr>
          <a:xfrm>
            <a:off x="1124246" y="2094142"/>
            <a:ext cx="3424988" cy="1663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06400" indent="-406400" algn="l">
              <a:spcBef>
                <a:spcPts val="4200"/>
              </a:spcBef>
              <a:buSzPct val="75000"/>
              <a:buChar char="•"/>
              <a:defRPr sz="3400"/>
            </a:pPr>
            <a:r>
              <a:t>Level of detail</a:t>
            </a:r>
          </a:p>
          <a:p>
            <a:pPr marL="406400" indent="-406400" algn="l">
              <a:spcBef>
                <a:spcPts val="4200"/>
              </a:spcBef>
              <a:buSzPct val="75000"/>
              <a:buChar char="•"/>
              <a:defRPr sz="3400"/>
            </a:pPr>
            <a:r>
              <a:t>Shadows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673A7F"/>
            </a:gs>
            <a:gs pos="100000">
              <a:srgbClr val="160F1A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Objectiv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Objectives</a:t>
            </a:r>
          </a:p>
        </p:txBody>
      </p:sp>
      <p:sp>
        <p:nvSpPr>
          <p:cNvPr id="146" name="Slide Number"/>
          <p:cNvSpPr txBox="1"/>
          <p:nvPr>
            <p:ph type="sldNum" sz="quarter" idx="4294967295"/>
          </p:nvPr>
        </p:nvSpPr>
        <p:spPr>
          <a:xfrm>
            <a:off x="6375349" y="9255150"/>
            <a:ext cx="241402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  <p:sp>
        <p:nvSpPr>
          <p:cNvPr id="147" name="Interactive WebGL demo…"/>
          <p:cNvSpPr txBox="1"/>
          <p:nvPr/>
        </p:nvSpPr>
        <p:spPr>
          <a:xfrm>
            <a:off x="1059964" y="2093488"/>
            <a:ext cx="8999958" cy="4826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06400" indent="-406400" algn="l">
              <a:spcBef>
                <a:spcPts val="4200"/>
              </a:spcBef>
              <a:buSzPct val="75000"/>
              <a:buChar char="•"/>
              <a:defRPr sz="3400"/>
            </a:pPr>
            <a:r>
              <a:t>Interactive WebGL demo</a:t>
            </a:r>
          </a:p>
          <a:p>
            <a:pPr marL="406400" indent="-406400" algn="l">
              <a:spcBef>
                <a:spcPts val="4200"/>
              </a:spcBef>
              <a:buSzPct val="75000"/>
              <a:buChar char="•"/>
              <a:defRPr sz="3400"/>
            </a:pPr>
            <a:r>
              <a:t>Write-up explaining how everything works</a:t>
            </a:r>
          </a:p>
          <a:p>
            <a:pPr lvl="1" marL="812800" indent="-406400" algn="l">
              <a:spcBef>
                <a:spcPts val="4200"/>
              </a:spcBef>
              <a:buSzPct val="75000"/>
              <a:buChar char="•"/>
              <a:defRPr sz="3400"/>
            </a:pPr>
            <a:r>
              <a:t>Procedural generation</a:t>
            </a:r>
          </a:p>
          <a:p>
            <a:pPr lvl="1" marL="812800" indent="-406400" algn="l">
              <a:spcBef>
                <a:spcPts val="4200"/>
              </a:spcBef>
              <a:buSzPct val="75000"/>
              <a:buChar char="•"/>
              <a:defRPr sz="3400"/>
            </a:pPr>
            <a:r>
              <a:t>Rendering</a:t>
            </a:r>
          </a:p>
          <a:p>
            <a:pPr lvl="1" marL="812800" indent="-406400" algn="l">
              <a:spcBef>
                <a:spcPts val="4200"/>
              </a:spcBef>
              <a:buSzPct val="75000"/>
              <a:buChar char="•"/>
              <a:defRPr sz="3400"/>
            </a:pPr>
            <a:r>
              <a:t>Optimizations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673A7F"/>
            </a:gs>
            <a:gs pos="100000">
              <a:srgbClr val="160F1A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imelin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Timeline</a:t>
            </a:r>
          </a:p>
        </p:txBody>
      </p:sp>
      <p:sp>
        <p:nvSpPr>
          <p:cNvPr id="152" name="Slide Number"/>
          <p:cNvSpPr txBox="1"/>
          <p:nvPr>
            <p:ph type="sldNum" sz="quarter" idx="4294967295"/>
          </p:nvPr>
        </p:nvSpPr>
        <p:spPr>
          <a:xfrm>
            <a:off x="6375349" y="9255150"/>
            <a:ext cx="241402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  <p:sp>
        <p:nvSpPr>
          <p:cNvPr id="153" name="Week 6 - Initial skeleton project…"/>
          <p:cNvSpPr txBox="1"/>
          <p:nvPr/>
        </p:nvSpPr>
        <p:spPr>
          <a:xfrm>
            <a:off x="996629" y="1944662"/>
            <a:ext cx="9795378" cy="6921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06400" indent="-406400" algn="l">
              <a:spcBef>
                <a:spcPts val="4200"/>
              </a:spcBef>
              <a:buSzPct val="75000"/>
              <a:buChar char="•"/>
              <a:defRPr sz="3400"/>
            </a:pPr>
            <a:r>
              <a:t>Week 6 - Initial skeleton project</a:t>
            </a:r>
          </a:p>
          <a:p>
            <a:pPr marL="406400" indent="-406400" algn="l">
              <a:spcBef>
                <a:spcPts val="4200"/>
              </a:spcBef>
              <a:buSzPct val="75000"/>
              <a:buChar char="•"/>
              <a:defRPr sz="3400"/>
            </a:pPr>
            <a:r>
              <a:t>Week 8 - Terrain generation algorithm</a:t>
            </a:r>
          </a:p>
          <a:p>
            <a:pPr marL="406400" indent="-406400" algn="l">
              <a:spcBef>
                <a:spcPts val="4200"/>
              </a:spcBef>
              <a:buSzPct val="75000"/>
              <a:buChar char="•"/>
              <a:defRPr sz="3400"/>
            </a:pPr>
            <a:r>
              <a:t>Week 10 - Terrain LOD renderer</a:t>
            </a:r>
          </a:p>
          <a:p>
            <a:pPr marL="406400" indent="-406400" algn="l">
              <a:spcBef>
                <a:spcPts val="4200"/>
              </a:spcBef>
              <a:buSzPct val="75000"/>
              <a:buChar char="•"/>
              <a:defRPr sz="3400"/>
            </a:pPr>
            <a:r>
              <a:t>Week 12 - Terrain dynamic lighting</a:t>
            </a:r>
          </a:p>
          <a:p>
            <a:pPr marL="406400" indent="-406400" algn="l">
              <a:spcBef>
                <a:spcPts val="4200"/>
              </a:spcBef>
              <a:buSzPct val="75000"/>
              <a:buChar char="•"/>
              <a:defRPr sz="3400"/>
            </a:pPr>
            <a:r>
              <a:t>Week 14 - Shadow rendering (terrain and objects in scene)</a:t>
            </a:r>
          </a:p>
          <a:p>
            <a:pPr marL="406400" indent="-406400" algn="l">
              <a:spcBef>
                <a:spcPts val="4200"/>
              </a:spcBef>
              <a:buSzPct val="75000"/>
              <a:buChar char="•"/>
              <a:defRPr sz="3400"/>
            </a:pPr>
            <a:r>
              <a:t>Other procedural content and simulation aspects will be explored if there is time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673A7F"/>
            </a:gs>
            <a:gs pos="100000">
              <a:srgbClr val="160F1A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oo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Tools</a:t>
            </a:r>
          </a:p>
        </p:txBody>
      </p:sp>
      <p:sp>
        <p:nvSpPr>
          <p:cNvPr id="156" name="Slide Number"/>
          <p:cNvSpPr txBox="1"/>
          <p:nvPr>
            <p:ph type="sldNum" sz="quarter" idx="4294967295"/>
          </p:nvPr>
        </p:nvSpPr>
        <p:spPr>
          <a:xfrm>
            <a:off x="6375349" y="9255150"/>
            <a:ext cx="241402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  <p:sp>
        <p:nvSpPr>
          <p:cNvPr id="157" name="https://threejs.org/ - Javascript 3D Library"/>
          <p:cNvSpPr txBox="1"/>
          <p:nvPr/>
        </p:nvSpPr>
        <p:spPr>
          <a:xfrm>
            <a:off x="978398" y="2438882"/>
            <a:ext cx="8896326" cy="609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06400" indent="-406400" algn="l">
              <a:spcBef>
                <a:spcPts val="4200"/>
              </a:spcBef>
              <a:buSzPct val="75000"/>
              <a:buChar char="•"/>
              <a:defRPr sz="3400"/>
            </a:pPr>
            <a:r>
              <a:rPr u="sng">
                <a:hlinkClick r:id="rId2" invalidUrl="" action="" tgtFrame="" tooltip="" history="1" highlightClick="0" endSnd="0"/>
              </a:rPr>
              <a:t>https://threejs.org/</a:t>
            </a:r>
            <a:r>
              <a:t> - Javascript 3D Library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New_Template2">
  <a:themeElements>
    <a:clrScheme name="New_Template2">
      <a:dk1>
        <a:srgbClr val="C000EB"/>
      </a:dk1>
      <a:lt1>
        <a:srgbClr val="EBEBEB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BEBEB"/>
            </a:solidFill>
            <a:effectLst>
              <a:outerShdw sx="100000" sy="100000" kx="0" ky="0" algn="b" rotWithShape="0" blurRad="50800" dist="25400" dir="540000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2">
  <a:themeElements>
    <a:clrScheme name="New_Template2">
      <a:dk1>
        <a:srgbClr val="000000"/>
      </a:dk1>
      <a:lt1>
        <a:srgbClr val="FFFFFF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BEBEB"/>
            </a:solidFill>
            <a:effectLst>
              <a:outerShdw sx="100000" sy="100000" kx="0" ky="0" algn="b" rotWithShape="0" blurRad="50800" dist="25400" dir="540000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